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bin" ContentType="audio/unknown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84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9144000" cy="6858000" type="screen4x3"/>
  <p:notesSz cx="6858000" cy="9144000"/>
  <p:defaultTextStyle>
    <a:defPPr>
      <a:defRPr lang="ar-EG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84412" autoAdjust="0"/>
    <p:restoredTop sz="94624" autoAdjust="0"/>
  </p:normalViewPr>
  <p:slideViewPr>
    <p:cSldViewPr>
      <p:cViewPr varScale="1">
        <p:scale>
          <a:sx n="69" d="100"/>
          <a:sy n="69" d="100"/>
        </p:scale>
        <p:origin x="-1416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12" y="177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audio1.bin>
</file>

<file path=ppt/media/audio10.bin>
</file>

<file path=ppt/media/audio2.bin>
</file>

<file path=ppt/media/audio3.bin>
</file>

<file path=ppt/media/audio4.bin>
</file>

<file path=ppt/media/audio5.bin>
</file>

<file path=ppt/media/audio6.bin>
</file>

<file path=ppt/media/audio7.bin>
</file>

<file path=ppt/media/audio8.bin>
</file>

<file path=ppt/media/audio9.bin>
</file>

<file path=ppt/media/image1.jpeg>
</file>

<file path=ppt/media/image10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E61F10D2-2B87-43C5-88A3-3FF631324254}" type="datetimeFigureOut">
              <a:rPr lang="ar-EG" smtClean="0"/>
              <a:t>03/08/1441</a:t>
            </a:fld>
            <a:endParaRPr lang="ar-EG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ar-EG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29CDA148-7BEF-4751-A908-915376D589E6}" type="slidenum">
              <a:rPr lang="ar-EG" smtClean="0"/>
              <a:t>‹#›</a:t>
            </a:fld>
            <a:endParaRPr lang="ar-EG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1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r" rtl="1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r" rtl="1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r" rtl="1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r" rtl="1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r" rtl="1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r" rtl="1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r" rtl="1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r" rtl="1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r" rtl="1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audio" Target="../media/audio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3.bin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4.bin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0.bin"/><Relationship Id="rId1" Type="http://schemas.openxmlformats.org/officeDocument/2006/relationships/audio" Target="../media/audio9.bin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9286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Channel coding for reliable digital transmission</a:t>
            </a:r>
            <a:endParaRPr lang="ar-EG" dirty="0">
              <a:solidFill>
                <a:schemeClr val="accent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0" y="2332038"/>
            <a:ext cx="8429625" cy="3668712"/>
          </a:xfrm>
        </p:spPr>
        <p:txBody>
          <a:bodyPr>
            <a:normAutofit/>
          </a:bodyPr>
          <a:lstStyle/>
          <a:p>
            <a:pPr algn="l">
              <a:buFontTx/>
              <a:buChar char="-"/>
            </a:pPr>
            <a:r>
              <a:rPr lang="en-US" sz="2400" dirty="0" smtClean="0"/>
              <a:t>Adding some extra bits to each message will help in combating noise .</a:t>
            </a:r>
          </a:p>
          <a:p>
            <a:pPr algn="l">
              <a:buNone/>
            </a:pPr>
            <a:r>
              <a:rPr lang="en-US" sz="2400" dirty="0" smtClean="0"/>
              <a:t>Example: </a:t>
            </a:r>
          </a:p>
          <a:p>
            <a:pPr algn="l">
              <a:buNone/>
            </a:pPr>
            <a:r>
              <a:rPr lang="en-US" sz="2400" dirty="0" smtClean="0"/>
              <a:t>        single parity check code :</a:t>
            </a:r>
          </a:p>
          <a:p>
            <a:pPr algn="l">
              <a:buNone/>
            </a:pPr>
            <a:r>
              <a:rPr lang="en-US" sz="2400" dirty="0"/>
              <a:t> </a:t>
            </a:r>
            <a:r>
              <a:rPr lang="en-US" sz="2400" dirty="0" smtClean="0"/>
              <a:t>ex : 1100   0   even parity </a:t>
            </a:r>
          </a:p>
          <a:p>
            <a:pPr algn="l">
              <a:buNone/>
            </a:pPr>
            <a:r>
              <a:rPr lang="en-US" sz="2400" dirty="0"/>
              <a:t> </a:t>
            </a:r>
            <a:r>
              <a:rPr lang="en-US" sz="2400" dirty="0" smtClean="0"/>
              <a:t> if received 11100     parity is odd , then , there is error </a:t>
            </a:r>
          </a:p>
        </p:txBody>
      </p:sp>
      <p:pic>
        <p:nvPicPr>
          <p:cNvPr id="11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4643438" y="5000636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16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None/>
            </a:pPr>
            <a:r>
              <a:rPr lang="en-US" b="1" dirty="0" smtClean="0"/>
              <a:t>1- why channel coding </a:t>
            </a:r>
          </a:p>
          <a:p>
            <a:pPr algn="l">
              <a:buNone/>
            </a:pPr>
            <a:r>
              <a:rPr lang="en-US" dirty="0" smtClean="0"/>
              <a:t>Having constrains preventing having a signal scheme with an acceptable </a:t>
            </a:r>
            <a:r>
              <a:rPr lang="en-US" dirty="0" err="1" smtClean="0"/>
              <a:t>Pe</a:t>
            </a:r>
            <a:r>
              <a:rPr lang="en-US" dirty="0" smtClean="0"/>
              <a:t>     so use of channel coding  ( in 1948 </a:t>
            </a:r>
            <a:r>
              <a:rPr lang="en-US" dirty="0" err="1" smtClean="0"/>
              <a:t>shannon</a:t>
            </a:r>
            <a:r>
              <a:rPr lang="en-US" dirty="0" smtClean="0"/>
              <a:t> demonstrated that by proper encoding </a:t>
            </a:r>
            <a:r>
              <a:rPr lang="en-US" dirty="0" err="1" smtClean="0"/>
              <a:t>od</a:t>
            </a:r>
            <a:r>
              <a:rPr lang="en-US" dirty="0" smtClean="0"/>
              <a:t> the information, errors induced in the channel can be greatly reduced.  </a:t>
            </a:r>
            <a:endParaRPr lang="ar-EG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4929190" y="5072074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3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034" y="285728"/>
            <a:ext cx="8358246" cy="207170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 typical transmission system B.D</a:t>
            </a:r>
            <a:r>
              <a:rPr lang="en-US" sz="2400" dirty="0" smtClean="0">
                <a:solidFill>
                  <a:schemeClr val="accent1"/>
                </a:solidFill>
              </a:rPr>
              <a:t>.</a:t>
            </a:r>
            <a:endParaRPr lang="ar-EG" sz="2400" dirty="0">
              <a:solidFill>
                <a:schemeClr val="accent1"/>
              </a:solidFill>
            </a:endParaRPr>
          </a:p>
        </p:txBody>
      </p:sp>
      <p:pic>
        <p:nvPicPr>
          <p:cNvPr id="4" name="Content Placeholder 3" descr="90633243_149927209659309_5764027878542934016_n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2645703"/>
            <a:ext cx="8229600" cy="2968357"/>
          </a:xfrm>
        </p:spPr>
      </p:pic>
      <p:pic>
        <p:nvPicPr>
          <p:cNvPr id="5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4"/>
          <a:stretch>
            <a:fillRect/>
          </a:stretch>
        </p:blipFill>
        <p:spPr>
          <a:xfrm>
            <a:off x="5857884" y="2143116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3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Simplified to </a:t>
            </a:r>
            <a:endParaRPr lang="ar-EG" dirty="0">
              <a:solidFill>
                <a:schemeClr val="tx1"/>
              </a:solidFill>
            </a:endParaRPr>
          </a:p>
        </p:txBody>
      </p:sp>
      <p:pic>
        <p:nvPicPr>
          <p:cNvPr id="4" name="Content Placeholder 3" descr="90965543_2769476533332618_3074589408704331776_n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2976" y="1857364"/>
            <a:ext cx="7072363" cy="3571900"/>
          </a:xfrm>
        </p:spPr>
      </p:pic>
      <p:pic>
        <p:nvPicPr>
          <p:cNvPr id="5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4"/>
          <a:stretch>
            <a:fillRect/>
          </a:stretch>
        </p:blipFill>
        <p:spPr>
          <a:xfrm>
            <a:off x="4500562" y="1357298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6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None/>
            </a:pPr>
            <a:r>
              <a:rPr lang="en-US" dirty="0" smtClean="0"/>
              <a:t>Now the problem is to design an enc. &amp; a decoder such that : </a:t>
            </a:r>
          </a:p>
          <a:p>
            <a:pPr algn="l">
              <a:buNone/>
            </a:pPr>
            <a:r>
              <a:rPr lang="en-US" dirty="0" smtClean="0"/>
              <a:t>1- inf. Can be transmitted in a noisy environment as fast as possible. </a:t>
            </a:r>
          </a:p>
          <a:p>
            <a:pPr algn="l">
              <a:buNone/>
            </a:pPr>
            <a:r>
              <a:rPr lang="en-US" dirty="0" smtClean="0"/>
              <a:t>2- reliable reproduction of the inf. can be obtained at the output of the decoder </a:t>
            </a:r>
          </a:p>
          <a:p>
            <a:pPr algn="l">
              <a:buNone/>
            </a:pPr>
            <a:r>
              <a:rPr lang="en-US" dirty="0" smtClean="0"/>
              <a:t>3- the implementation cost of the enc. &amp; </a:t>
            </a:r>
            <a:r>
              <a:rPr lang="en-US" dirty="0" err="1" smtClean="0"/>
              <a:t>dec</a:t>
            </a:r>
            <a:r>
              <a:rPr lang="en-US" dirty="0" smtClean="0"/>
              <a:t>. falls into acceptable limits. </a:t>
            </a:r>
            <a:endParaRPr lang="ar-EG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4929190" y="5072074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None/>
            </a:pPr>
            <a:r>
              <a:rPr lang="en-US" b="1" dirty="0" smtClean="0"/>
              <a:t>2- types of codes:</a:t>
            </a:r>
          </a:p>
          <a:p>
            <a:pPr algn="l">
              <a:buNone/>
            </a:pPr>
            <a:r>
              <a:rPr lang="en-US" dirty="0"/>
              <a:t> </a:t>
            </a:r>
            <a:r>
              <a:rPr lang="en-US" dirty="0" smtClean="0"/>
              <a:t> block codes : ( studied in the next lecture )</a:t>
            </a:r>
          </a:p>
          <a:p>
            <a:pPr algn="l">
              <a:buNone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/>
              <a:t>convolutional</a:t>
            </a:r>
            <a:r>
              <a:rPr lang="en-US" dirty="0" smtClean="0"/>
              <a:t> codes </a:t>
            </a:r>
          </a:p>
          <a:p>
            <a:pPr algn="l">
              <a:buNone/>
            </a:pPr>
            <a:r>
              <a:rPr lang="en-US" dirty="0"/>
              <a:t> </a:t>
            </a:r>
            <a:r>
              <a:rPr lang="en-US" dirty="0" smtClean="0"/>
              <a:t> In both codes the encoder divides the information source output into message blocks of length k bits each ( u= u</a:t>
            </a:r>
            <a:r>
              <a:rPr lang="en-US" baseline="-25000" dirty="0" smtClean="0"/>
              <a:t>1</a:t>
            </a:r>
            <a:r>
              <a:rPr lang="en-US" dirty="0" smtClean="0"/>
              <a:t>,u</a:t>
            </a:r>
            <a:r>
              <a:rPr lang="en-US" baseline="-25000" dirty="0" smtClean="0"/>
              <a:t>2</a:t>
            </a:r>
            <a:r>
              <a:rPr lang="en-US" dirty="0" smtClean="0"/>
              <a:t>,…..u</a:t>
            </a:r>
            <a:r>
              <a:rPr lang="en-US" baseline="-25000" dirty="0" smtClean="0"/>
              <a:t>k</a:t>
            </a:r>
            <a:r>
              <a:rPr lang="en-US" dirty="0" smtClean="0"/>
              <a:t> ) called a k-</a:t>
            </a:r>
            <a:r>
              <a:rPr lang="en-US" dirty="0" err="1" smtClean="0"/>
              <a:t>tuple</a:t>
            </a:r>
            <a:r>
              <a:rPr lang="en-US" dirty="0" smtClean="0"/>
              <a:t> message (2</a:t>
            </a:r>
            <a:r>
              <a:rPr lang="en-US" baseline="30000" dirty="0" smtClean="0"/>
              <a:t>k</a:t>
            </a:r>
            <a:r>
              <a:rPr lang="en-US" dirty="0" smtClean="0"/>
              <a:t> different possible messages are available. </a:t>
            </a:r>
            <a:endParaRPr lang="ar-EG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6858016" y="4714884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4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>
              <a:buNone/>
            </a:pPr>
            <a:r>
              <a:rPr lang="en-US" b="1" dirty="0" smtClean="0"/>
              <a:t>3- maximum likelihood decoding</a:t>
            </a:r>
            <a:r>
              <a:rPr lang="en-US" dirty="0" smtClean="0"/>
              <a:t>:</a:t>
            </a:r>
          </a:p>
          <a:p>
            <a:pPr algn="l">
              <a:buNone/>
            </a:pPr>
            <a:r>
              <a:rPr lang="en-US" dirty="0"/>
              <a:t> </a:t>
            </a:r>
            <a:r>
              <a:rPr lang="en-US" dirty="0" smtClean="0"/>
              <a:t>     how to decode the coming word to the </a:t>
            </a:r>
            <a:r>
              <a:rPr lang="ar-EG" dirty="0" smtClean="0"/>
              <a:t> </a:t>
            </a:r>
            <a:r>
              <a:rPr lang="en-US" dirty="0" smtClean="0"/>
              <a:t>receiver ?    Producing an estimate û of the information sequence u transmitted </a:t>
            </a:r>
            <a:endParaRPr lang="en-US" baseline="30000" dirty="0" smtClean="0"/>
          </a:p>
          <a:p>
            <a:pPr algn="l">
              <a:buNone/>
            </a:pPr>
            <a:r>
              <a:rPr lang="en-US" baseline="30000" dirty="0"/>
              <a:t> </a:t>
            </a:r>
            <a:r>
              <a:rPr lang="en-US" dirty="0" smtClean="0"/>
              <a:t>     this is done by minimizing the distance d(</a:t>
            </a:r>
            <a:r>
              <a:rPr lang="en-US" dirty="0" err="1" smtClean="0"/>
              <a:t>r,v</a:t>
            </a:r>
            <a:r>
              <a:rPr lang="en-US" dirty="0" smtClean="0"/>
              <a:t>) between r &amp; v ; that is chooses the codeword that differs from the received sequence in the fewest number of positions .</a:t>
            </a:r>
          </a:p>
          <a:p>
            <a:pPr algn="l">
              <a:buNone/>
            </a:pPr>
            <a:r>
              <a:rPr lang="en-US" dirty="0"/>
              <a:t> </a:t>
            </a:r>
            <a:r>
              <a:rPr lang="en-US" dirty="0" smtClean="0"/>
              <a:t>   distance between 2 </a:t>
            </a:r>
            <a:r>
              <a:rPr lang="en-US" dirty="0" err="1" smtClean="0"/>
              <a:t>c.w.s</a:t>
            </a:r>
            <a:r>
              <a:rPr lang="en-US" dirty="0" smtClean="0"/>
              <a:t>= number of bit locations in which they differ:</a:t>
            </a:r>
          </a:p>
          <a:p>
            <a:pPr algn="l">
              <a:buNone/>
            </a:pPr>
            <a:r>
              <a:rPr lang="en-US" dirty="0" smtClean="0"/>
              <a:t>S</a:t>
            </a:r>
            <a:r>
              <a:rPr lang="en-US" baseline="-25000" dirty="0" smtClean="0"/>
              <a:t>1</a:t>
            </a:r>
            <a:r>
              <a:rPr lang="en-US" dirty="0" smtClean="0"/>
              <a:t>= 101101    s</a:t>
            </a:r>
            <a:r>
              <a:rPr lang="en-US" baseline="-25000" dirty="0" smtClean="0"/>
              <a:t>2</a:t>
            </a:r>
            <a:r>
              <a:rPr lang="en-US" dirty="0" smtClean="0"/>
              <a:t>= 100111         d(s</a:t>
            </a:r>
            <a:r>
              <a:rPr lang="en-US" baseline="-25000" dirty="0" smtClean="0"/>
              <a:t>1</a:t>
            </a:r>
            <a:r>
              <a:rPr lang="en-US" dirty="0" smtClean="0"/>
              <a:t>,s</a:t>
            </a:r>
            <a:r>
              <a:rPr lang="en-US" baseline="-25000" dirty="0" smtClean="0"/>
              <a:t>2</a:t>
            </a:r>
            <a:r>
              <a:rPr lang="en-US" dirty="0" smtClean="0"/>
              <a:t>)=2 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6072198" y="5715016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7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None/>
            </a:pPr>
            <a:r>
              <a:rPr lang="en-US" b="1" dirty="0" smtClean="0"/>
              <a:t>4- types of errors:</a:t>
            </a:r>
          </a:p>
          <a:p>
            <a:pPr algn="l">
              <a:buNone/>
            </a:pPr>
            <a:r>
              <a:rPr lang="en-US" dirty="0" smtClean="0"/>
              <a:t>Transmission errors in a digital communication system are caused by noise </a:t>
            </a:r>
          </a:p>
          <a:p>
            <a:pPr algn="l">
              <a:buNone/>
            </a:pPr>
            <a:r>
              <a:rPr lang="en-US" dirty="0" smtClean="0"/>
              <a:t>generally, 2 kinds of noise can be distinguished in a communication channel:</a:t>
            </a:r>
          </a:p>
          <a:p>
            <a:pPr algn="l">
              <a:buNone/>
            </a:pPr>
            <a:r>
              <a:rPr lang="en-US" dirty="0" smtClean="0"/>
              <a:t>Gaussian noise      random errors </a:t>
            </a:r>
          </a:p>
          <a:p>
            <a:pPr algn="l">
              <a:buNone/>
            </a:pPr>
            <a:r>
              <a:rPr lang="en-US" dirty="0" smtClean="0"/>
              <a:t>Impulse noise        burst errors  </a:t>
            </a:r>
            <a:endParaRPr lang="ar-EG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3"/>
          <a:stretch>
            <a:fillRect/>
          </a:stretch>
        </p:blipFill>
        <p:spPr>
          <a:xfrm>
            <a:off x="4857752" y="2071678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5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None/>
            </a:pPr>
            <a:r>
              <a:rPr lang="en-US" dirty="0" smtClean="0"/>
              <a:t>5- error control strategies: </a:t>
            </a:r>
          </a:p>
          <a:p>
            <a:pPr algn="l">
              <a:buNone/>
            </a:pPr>
            <a:r>
              <a:rPr lang="en-US" dirty="0" smtClean="0"/>
              <a:t>One way communication system           FEC</a:t>
            </a:r>
          </a:p>
          <a:p>
            <a:pPr algn="l">
              <a:buNone/>
            </a:pPr>
            <a:r>
              <a:rPr lang="en-US" dirty="0" smtClean="0"/>
              <a:t>Two way communication system           ARQ</a:t>
            </a:r>
            <a:endParaRPr lang="ar-EG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4"/>
          <a:stretch>
            <a:fillRect/>
          </a:stretch>
        </p:blipFill>
        <p:spPr>
          <a:xfrm>
            <a:off x="6357950" y="2000240"/>
            <a:ext cx="304800" cy="3048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Rot="1" noChangeAspect="1"/>
          </p:cNvPicPr>
          <p:nvPr>
            <a:wavAudioFile r:embed="rId2" name="Recorded Sound"/>
          </p:nvPr>
        </p:nvPicPr>
        <p:blipFill>
          <a:blip r:embed="rId4"/>
          <a:stretch>
            <a:fillRect/>
          </a:stretch>
        </p:blipFill>
        <p:spPr>
          <a:xfrm>
            <a:off x="5715008" y="4071942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025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2920</TotalTime>
  <Words>353</Words>
  <Application>Microsoft Office PowerPoint</Application>
  <PresentationFormat>On-screen Show (4:3)</PresentationFormat>
  <Paragraphs>31</Paragraphs>
  <Slides>9</Slides>
  <Notes>0</Notes>
  <HiddenSlides>0</HiddenSlides>
  <MMClips>10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Flow</vt:lpstr>
      <vt:lpstr>Channel coding for reliable digital transmission</vt:lpstr>
      <vt:lpstr>Slide 2</vt:lpstr>
      <vt:lpstr>A typical transmission system B.D.</vt:lpstr>
      <vt:lpstr>Simplified to </vt:lpstr>
      <vt:lpstr>Slide 5</vt:lpstr>
      <vt:lpstr>Slide 6</vt:lpstr>
      <vt:lpstr>Slide 7</vt:lpstr>
      <vt:lpstr>Slide 8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Channel coding for reliable digital transmittion</dc:title>
  <dc:creator>s</dc:creator>
  <cp:lastModifiedBy>s</cp:lastModifiedBy>
  <cp:revision>29</cp:revision>
  <dcterms:created xsi:type="dcterms:W3CDTF">2020-03-27T09:25:56Z</dcterms:created>
  <dcterms:modified xsi:type="dcterms:W3CDTF">2020-03-29T10:06:16Z</dcterms:modified>
</cp:coreProperties>
</file>

<file path=docProps/thumbnail.jpeg>
</file>